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80"/>
  </p:notesMasterIdLst>
  <p:sldIdLst>
    <p:sldId id="318" r:id="rId2"/>
    <p:sldId id="320" r:id="rId3"/>
    <p:sldId id="321" r:id="rId4"/>
    <p:sldId id="322" r:id="rId5"/>
    <p:sldId id="323" r:id="rId6"/>
    <p:sldId id="325" r:id="rId7"/>
    <p:sldId id="324" r:id="rId8"/>
    <p:sldId id="326" r:id="rId9"/>
    <p:sldId id="331" r:id="rId10"/>
    <p:sldId id="329" r:id="rId11"/>
    <p:sldId id="328" r:id="rId12"/>
    <p:sldId id="332" r:id="rId13"/>
    <p:sldId id="333" r:id="rId14"/>
    <p:sldId id="340" r:id="rId15"/>
    <p:sldId id="336" r:id="rId16"/>
    <p:sldId id="338" r:id="rId17"/>
    <p:sldId id="342" r:id="rId18"/>
    <p:sldId id="345" r:id="rId19"/>
    <p:sldId id="346" r:id="rId20"/>
    <p:sldId id="363" r:id="rId21"/>
    <p:sldId id="395" r:id="rId22"/>
    <p:sldId id="396" r:id="rId23"/>
    <p:sldId id="397" r:id="rId24"/>
    <p:sldId id="361" r:id="rId25"/>
    <p:sldId id="399" r:id="rId26"/>
    <p:sldId id="398" r:id="rId27"/>
    <p:sldId id="400" r:id="rId28"/>
    <p:sldId id="401" r:id="rId29"/>
    <p:sldId id="403" r:id="rId30"/>
    <p:sldId id="402" r:id="rId31"/>
    <p:sldId id="404" r:id="rId32"/>
    <p:sldId id="405" r:id="rId33"/>
    <p:sldId id="421" r:id="rId34"/>
    <p:sldId id="356" r:id="rId35"/>
    <p:sldId id="422" r:id="rId36"/>
    <p:sldId id="375" r:id="rId37"/>
    <p:sldId id="362" r:id="rId38"/>
    <p:sldId id="376" r:id="rId39"/>
    <p:sldId id="373" r:id="rId40"/>
    <p:sldId id="372" r:id="rId41"/>
    <p:sldId id="364" r:id="rId42"/>
    <p:sldId id="371" r:id="rId43"/>
    <p:sldId id="415" r:id="rId44"/>
    <p:sldId id="365" r:id="rId45"/>
    <p:sldId id="374" r:id="rId46"/>
    <p:sldId id="412" r:id="rId47"/>
    <p:sldId id="367" r:id="rId48"/>
    <p:sldId id="414" r:id="rId49"/>
    <p:sldId id="419" r:id="rId50"/>
    <p:sldId id="413" r:id="rId51"/>
    <p:sldId id="381" r:id="rId52"/>
    <p:sldId id="379" r:id="rId53"/>
    <p:sldId id="378" r:id="rId54"/>
    <p:sldId id="377" r:id="rId55"/>
    <p:sldId id="383" r:id="rId56"/>
    <p:sldId id="380" r:id="rId57"/>
    <p:sldId id="390" r:id="rId58"/>
    <p:sldId id="389" r:id="rId59"/>
    <p:sldId id="388" r:id="rId60"/>
    <p:sldId id="387" r:id="rId61"/>
    <p:sldId id="386" r:id="rId62"/>
    <p:sldId id="385" r:id="rId63"/>
    <p:sldId id="384" r:id="rId64"/>
    <p:sldId id="382" r:id="rId65"/>
    <p:sldId id="391" r:id="rId66"/>
    <p:sldId id="393" r:id="rId67"/>
    <p:sldId id="418" r:id="rId68"/>
    <p:sldId id="394" r:id="rId69"/>
    <p:sldId id="408" r:id="rId70"/>
    <p:sldId id="313" r:id="rId71"/>
    <p:sldId id="314" r:id="rId72"/>
    <p:sldId id="315" r:id="rId73"/>
    <p:sldId id="316" r:id="rId74"/>
    <p:sldId id="410" r:id="rId75"/>
    <p:sldId id="411" r:id="rId76"/>
    <p:sldId id="317" r:id="rId77"/>
    <p:sldId id="409" r:id="rId78"/>
    <p:sldId id="424" r:id="rId7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C7307-1768-417C-94B1-8D3067292E57}" type="datetimeFigureOut">
              <a:rPr lang="hr-HR" smtClean="0"/>
              <a:t>10.5.2015.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E1D2E-56E5-4BAC-AD71-747D154459A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835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E1D2E-56E5-4BAC-AD71-747D154459A0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7998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1A7-85E8-441F-9B33-551306E6B79E}" type="datetimeFigureOut">
              <a:rPr lang="hr-HR" smtClean="0"/>
              <a:pPr/>
              <a:t>10.5.2015.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335-217B-4B1D-9749-930DE20FC67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1A7-85E8-441F-9B33-551306E6B79E}" type="datetimeFigureOut">
              <a:rPr lang="hr-HR" smtClean="0"/>
              <a:pPr/>
              <a:t>10.5.2015.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335-217B-4B1D-9749-930DE20FC67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1A7-85E8-441F-9B33-551306E6B79E}" type="datetimeFigureOut">
              <a:rPr lang="hr-HR" smtClean="0"/>
              <a:pPr/>
              <a:t>10.5.2015.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335-217B-4B1D-9749-930DE20FC67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1A7-85E8-441F-9B33-551306E6B79E}" type="datetimeFigureOut">
              <a:rPr lang="hr-HR" smtClean="0"/>
              <a:pPr/>
              <a:t>10.5.2015.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335-217B-4B1D-9749-930DE20FC67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1A7-85E8-441F-9B33-551306E6B79E}" type="datetimeFigureOut">
              <a:rPr lang="hr-HR" smtClean="0"/>
              <a:pPr/>
              <a:t>10.5.2015.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335-217B-4B1D-9749-930DE20FC67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1A7-85E8-441F-9B33-551306E6B79E}" type="datetimeFigureOut">
              <a:rPr lang="hr-HR" smtClean="0"/>
              <a:pPr/>
              <a:t>10.5.2015.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335-217B-4B1D-9749-930DE20FC67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1A7-85E8-441F-9B33-551306E6B79E}" type="datetimeFigureOut">
              <a:rPr lang="hr-HR" smtClean="0"/>
              <a:pPr/>
              <a:t>10.5.2015.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335-217B-4B1D-9749-930DE20FC67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1A7-85E8-441F-9B33-551306E6B79E}" type="datetimeFigureOut">
              <a:rPr lang="hr-HR" smtClean="0"/>
              <a:pPr/>
              <a:t>10.5.2015.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335-217B-4B1D-9749-930DE20FC67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1A7-85E8-441F-9B33-551306E6B79E}" type="datetimeFigureOut">
              <a:rPr lang="hr-HR" smtClean="0"/>
              <a:pPr/>
              <a:t>10.5.2015.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335-217B-4B1D-9749-930DE20FC67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1A7-85E8-441F-9B33-551306E6B79E}" type="datetimeFigureOut">
              <a:rPr lang="hr-HR" smtClean="0"/>
              <a:pPr/>
              <a:t>10.5.2015.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335-217B-4B1D-9749-930DE20FC67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81A7-85E8-441F-9B33-551306E6B79E}" type="datetimeFigureOut">
              <a:rPr lang="hr-HR" smtClean="0"/>
              <a:pPr/>
              <a:t>10.5.2015.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335-217B-4B1D-9749-930DE20FC67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481A7-85E8-441F-9B33-551306E6B79E}" type="datetimeFigureOut">
              <a:rPr lang="hr-HR" smtClean="0"/>
              <a:pPr/>
              <a:t>10.5.2015.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DF335-217B-4B1D-9749-930DE20FC676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hr.wikipedia.org/wiki/Akropola" TargetMode="External"/><Relationship Id="rId13" Type="http://schemas.openxmlformats.org/officeDocument/2006/relationships/hyperlink" Target="http://hr.wikipedia.org/wiki/Gr%C4%8Dka_umjetnost" TargetMode="External"/><Relationship Id="rId3" Type="http://schemas.openxmlformats.org/officeDocument/2006/relationships/hyperlink" Target="http://hr.wikipedia.org/wiki/Polis" TargetMode="External"/><Relationship Id="rId7" Type="http://schemas.openxmlformats.org/officeDocument/2006/relationships/hyperlink" Target="http://hr.wikipedia.org/wiki/Trgovina" TargetMode="External"/><Relationship Id="rId12" Type="http://schemas.openxmlformats.org/officeDocument/2006/relationships/hyperlink" Target="http://hr.wikipedia.org/wiki/Demokracija" TargetMode="External"/><Relationship Id="rId2" Type="http://schemas.openxmlformats.org/officeDocument/2006/relationships/hyperlink" Target="http://hr.wikipedia.org/wiki/Atena_(polis)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hr.wikipedia.org/wiki/Politika" TargetMode="External"/><Relationship Id="rId11" Type="http://schemas.openxmlformats.org/officeDocument/2006/relationships/hyperlink" Target="http://hr.wikipedia.org/wiki/Periklo" TargetMode="External"/><Relationship Id="rId5" Type="http://schemas.openxmlformats.org/officeDocument/2006/relationships/hyperlink" Target="http://hr.wikipedia.org/wiki/Kultura" TargetMode="External"/><Relationship Id="rId15" Type="http://schemas.openxmlformats.org/officeDocument/2006/relationships/hyperlink" Target="http://hr.wikipedia.org/wiki/Nika" TargetMode="External"/><Relationship Id="rId10" Type="http://schemas.openxmlformats.org/officeDocument/2006/relationships/hyperlink" Target="http://hr.wikipedia.org/wiki/Gr%C4%8Dka_mitologija" TargetMode="External"/><Relationship Id="rId4" Type="http://schemas.openxmlformats.org/officeDocument/2006/relationships/hyperlink" Target="http://hr.wikipedia.org/wiki/Gr%C4%8Dka" TargetMode="External"/><Relationship Id="rId9" Type="http://schemas.openxmlformats.org/officeDocument/2006/relationships/hyperlink" Target="http://hr.wikipedia.org/wiki/Hram" TargetMode="External"/><Relationship Id="rId14" Type="http://schemas.openxmlformats.org/officeDocument/2006/relationships/hyperlink" Target="http://hr.wikipedia.org/wiki/Partenon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://hr.wikipedia.org/wiki/Akropola" TargetMode="External"/><Relationship Id="rId3" Type="http://schemas.openxmlformats.org/officeDocument/2006/relationships/hyperlink" Target="http://hr.wikipedia.org/wiki/Gr%C4%8Dka" TargetMode="External"/><Relationship Id="rId7" Type="http://schemas.openxmlformats.org/officeDocument/2006/relationships/hyperlink" Target="http://hr.wikipedia.org/wiki/Krist" TargetMode="External"/><Relationship Id="rId2" Type="http://schemas.openxmlformats.org/officeDocument/2006/relationships/hyperlink" Target="http://hr.wikipedia.org/wiki/Gr%C4%8Dki_jezi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r.wikipedia.org/wiki/Atena_(mitologija)" TargetMode="External"/><Relationship Id="rId5" Type="http://schemas.openxmlformats.org/officeDocument/2006/relationships/hyperlink" Target="http://hr.wikipedia.org/wiki/Gr%C4%8Dka_mitologija" TargetMode="External"/><Relationship Id="rId4" Type="http://schemas.openxmlformats.org/officeDocument/2006/relationships/hyperlink" Target="http://hr.wikipedia.org/wiki/200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hr.wikipedia.org/wiki/Agora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hr.wikipedia.org/wiki/Atena_(mitologija)" TargetMode="External"/><Relationship Id="rId2" Type="http://schemas.openxmlformats.org/officeDocument/2006/relationships/hyperlink" Target="http://hr.wikipedia.org/wiki/Fidij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r.wikipedia.org/wiki/Erehtej" TargetMode="External"/><Relationship Id="rId4" Type="http://schemas.openxmlformats.org/officeDocument/2006/relationships/hyperlink" Target="http://hr.wikipedia.org/wiki/Posejdon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hr.wikipedia.org/wiki/Zra%C4%8Dna_luka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hr.wikipedia.org/wiki/XXVIII._Olimpijske_igre_-_Atena_2004" TargetMode="External"/><Relationship Id="rId2" Type="http://schemas.openxmlformats.org/officeDocument/2006/relationships/hyperlink" Target="http://hr.wikipedia.org/wiki/I._Olimpijske_igre_-_Atena_1896.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r.wikipedia.org/w/index.php?title=Djeca_Pireja&amp;action=edit&amp;redlink=1" TargetMode="External"/><Relationship Id="rId4" Type="http://schemas.openxmlformats.org/officeDocument/2006/relationships/hyperlink" Target="http://hr.wikipedia.org/wiki/Pirej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hr.wikipedia.org/wiki/K%C3%B6ppenova_klasifikacija_klime" TargetMode="External"/><Relationship Id="rId2" Type="http://schemas.openxmlformats.org/officeDocument/2006/relationships/hyperlink" Target="http://hr.wikipedia.org/wiki/Suha_klima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 </a:t>
            </a:r>
            <a:r>
              <a:rPr lang="hr-HR" sz="2800" b="1" dirty="0" err="1" smtClean="0"/>
              <a:t>Comenius</a:t>
            </a:r>
            <a:r>
              <a:rPr lang="hr-HR" sz="2800" b="1" dirty="0" smtClean="0"/>
              <a:t> Project 2013. – 2015.g.</a:t>
            </a:r>
            <a:endParaRPr lang="hr-HR" sz="2800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56792"/>
            <a:ext cx="4811384" cy="3548527"/>
          </a:xfrm>
        </p:spPr>
      </p:pic>
      <p:sp>
        <p:nvSpPr>
          <p:cNvPr id="5" name="Pravokutnik 4"/>
          <p:cNvSpPr/>
          <p:nvPr/>
        </p:nvSpPr>
        <p:spPr>
          <a:xfrm>
            <a:off x="2339752" y="5157191"/>
            <a:ext cx="4752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/>
              <a:t> ATENA</a:t>
            </a:r>
            <a:br>
              <a:rPr lang="hr-HR" sz="3200" b="1" dirty="0"/>
            </a:br>
            <a:r>
              <a:rPr lang="hr-HR" sz="3200" b="1" dirty="0"/>
              <a:t> </a:t>
            </a:r>
            <a:r>
              <a:rPr lang="hr-HR" sz="2000" b="1" dirty="0"/>
              <a:t>27. travnja do 03. svibnja 2015.g.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582628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Vožnja u </a:t>
            </a:r>
            <a:r>
              <a:rPr lang="hr-HR" sz="2800" b="1" dirty="0" err="1" smtClean="0"/>
              <a:t>metroom</a:t>
            </a:r>
            <a:endParaRPr lang="hr-HR" sz="2800" b="1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487328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Metro</a:t>
            </a:r>
            <a:endParaRPr lang="hr-HR" sz="28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55776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Ulice Atene</a:t>
            </a:r>
            <a:endParaRPr lang="hr-HR" sz="28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909553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Večera u hotelu</a:t>
            </a:r>
            <a:endParaRPr lang="hr-HR" sz="28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315447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Posjet školi </a:t>
            </a:r>
            <a:endParaRPr lang="hr-HR" sz="28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978135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/>
              <a:t>Posjet školi </a:t>
            </a:r>
            <a:endParaRPr lang="hr-HR" sz="2800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6" name="Rezervirano mjesto sadržaja 3" descr="IMG_102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9072"/>
            <a:ext cx="4038600" cy="3028219"/>
          </a:xfrm>
        </p:spPr>
      </p:pic>
    </p:spTree>
    <p:extLst>
      <p:ext uri="{BB962C8B-B14F-4D97-AF65-F5344CB8AC3E}">
        <p14:creationId xmlns:p14="http://schemas.microsoft.com/office/powerpoint/2010/main" val="585835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Nastup učenika</a:t>
            </a:r>
            <a:endParaRPr lang="hr-HR" sz="28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970618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08" y="1052736"/>
            <a:ext cx="8229600" cy="242312"/>
          </a:xfrm>
        </p:spPr>
        <p:txBody>
          <a:bodyPr>
            <a:noAutofit/>
          </a:bodyPr>
          <a:lstStyle/>
          <a:p>
            <a:r>
              <a:rPr lang="hr-HR" sz="2800" b="1" dirty="0" smtClean="0"/>
              <a:t>Panoi</a:t>
            </a:r>
            <a:endParaRPr lang="hr-HR" sz="28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937" y="2192458"/>
            <a:ext cx="4130110" cy="3249935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2304" y="1884166"/>
            <a:ext cx="4104455" cy="3881760"/>
          </a:xfrm>
        </p:spPr>
      </p:pic>
    </p:spTree>
    <p:extLst>
      <p:ext uri="{BB962C8B-B14F-4D97-AF65-F5344CB8AC3E}">
        <p14:creationId xmlns:p14="http://schemas.microsoft.com/office/powerpoint/2010/main" val="3798252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Radionice</a:t>
            </a:r>
            <a:endParaRPr lang="hr-HR" sz="2800" b="1" dirty="0"/>
          </a:p>
        </p:txBody>
      </p:sp>
      <p:pic>
        <p:nvPicPr>
          <p:cNvPr id="9" name="Rezervirano mjesto sadržaja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11" name="Rezervirano mjesto sadržaja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596985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2924944"/>
            <a:ext cx="8229600" cy="1143000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529687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 </a:t>
            </a:r>
            <a:endParaRPr lang="hr-HR" sz="3100" dirty="0"/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half" idx="2"/>
          </p:nvPr>
        </p:nvSpPr>
        <p:spPr>
          <a:xfrm>
            <a:off x="1187624" y="1196752"/>
            <a:ext cx="6696744" cy="4975448"/>
          </a:xfrm>
        </p:spPr>
        <p:txBody>
          <a:bodyPr>
            <a:normAutofit/>
          </a:bodyPr>
          <a:lstStyle/>
          <a:p>
            <a:r>
              <a:rPr lang="vi-VN" sz="1800" b="1" dirty="0"/>
              <a:t>Antička Atena</a:t>
            </a:r>
          </a:p>
          <a:p>
            <a:r>
              <a:rPr lang="hr-HR" sz="1800" i="1" dirty="0">
                <a:hlinkClick r:id="rId2" tooltip="Atena (polis)"/>
              </a:rPr>
              <a:t>      </a:t>
            </a:r>
            <a:r>
              <a:rPr lang="vi-VN" sz="1800" i="1" dirty="0">
                <a:solidFill>
                  <a:schemeClr val="tx1">
                    <a:lumMod val="95000"/>
                    <a:lumOff val="5000"/>
                  </a:schemeClr>
                </a:solidFill>
                <a:hlinkClick r:id="rId2" tooltip="Atena (polis)"/>
              </a:rPr>
              <a:t>Atena (polis)</a:t>
            </a:r>
            <a:r>
              <a:rPr lang="vi-VN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vi-VN" sz="1800" dirty="0"/>
              <a:t>bila jedan od najjačih </a:t>
            </a:r>
            <a:r>
              <a:rPr lang="vi-VN" sz="1800" dirty="0">
                <a:hlinkClick r:id="rId3" tooltip="Polis"/>
              </a:rPr>
              <a:t>polisa</a:t>
            </a:r>
            <a:r>
              <a:rPr lang="vi-VN" sz="1800" dirty="0"/>
              <a:t> u </a:t>
            </a:r>
            <a:r>
              <a:rPr lang="vi-VN" sz="1800" dirty="0">
                <a:hlinkClick r:id="rId4" tooltip="Grčka"/>
              </a:rPr>
              <a:t>Grčkoj</a:t>
            </a:r>
            <a:r>
              <a:rPr lang="vi-VN" sz="1800" dirty="0"/>
              <a:t>. Svaki grčki grad ili polis bio je nezavisno središte </a:t>
            </a:r>
            <a:r>
              <a:rPr lang="vi-VN" sz="1800" dirty="0">
                <a:hlinkClick r:id="rId5" tooltip="Kultura"/>
              </a:rPr>
              <a:t>kulturnog</a:t>
            </a:r>
            <a:r>
              <a:rPr lang="vi-VN" sz="1800" dirty="0"/>
              <a:t>, </a:t>
            </a:r>
            <a:r>
              <a:rPr lang="vi-VN" sz="1800" dirty="0">
                <a:hlinkClick r:id="rId6" tooltip="Politika"/>
              </a:rPr>
              <a:t>političkog</a:t>
            </a:r>
            <a:r>
              <a:rPr lang="vi-VN" sz="1800" dirty="0"/>
              <a:t> i </a:t>
            </a:r>
            <a:r>
              <a:rPr lang="vi-VN" sz="1800" dirty="0">
                <a:hlinkClick r:id="rId7" tooltip="Trgovina"/>
              </a:rPr>
              <a:t>trgovačkog</a:t>
            </a:r>
            <a:r>
              <a:rPr lang="vi-VN" sz="1800" dirty="0"/>
              <a:t> života. Bio je okružen zidinama, imao je mjesto za zadnju obranu </a:t>
            </a:r>
            <a:r>
              <a:rPr lang="vi-VN" sz="1800" dirty="0">
                <a:hlinkClick r:id="rId8" tooltip="Akropola"/>
              </a:rPr>
              <a:t>akropolu</a:t>
            </a:r>
            <a:r>
              <a:rPr lang="vi-VN" sz="1800" dirty="0"/>
              <a:t>, a na njoj su bili smješteni </a:t>
            </a:r>
            <a:r>
              <a:rPr lang="vi-VN" sz="1800" dirty="0">
                <a:hlinkClick r:id="rId9" tooltip="Hram"/>
              </a:rPr>
              <a:t>hramovi</a:t>
            </a:r>
            <a:r>
              <a:rPr lang="vi-VN" sz="1800" dirty="0"/>
              <a:t> </a:t>
            </a:r>
            <a:r>
              <a:rPr lang="vi-VN" sz="1800" dirty="0">
                <a:hlinkClick r:id="rId10" tooltip="Grčka mitologija"/>
              </a:rPr>
              <a:t>vrhovnih božanstava</a:t>
            </a:r>
            <a:r>
              <a:rPr lang="vi-VN" sz="1800" dirty="0"/>
              <a:t>.</a:t>
            </a:r>
          </a:p>
          <a:p>
            <a:r>
              <a:rPr lang="vi-VN" sz="1800" b="1" dirty="0"/>
              <a:t>Akropola</a:t>
            </a:r>
            <a:r>
              <a:rPr lang="vi-VN" sz="1800" dirty="0"/>
              <a:t> je svoj konačan oblik dobila u 5 st. pr Kr. za vrijeme vladavine jednog od najznačajnijih državnika, </a:t>
            </a:r>
            <a:r>
              <a:rPr lang="vi-VN" sz="1800" dirty="0">
                <a:hlinkClick r:id="rId11" tooltip="Periklo"/>
              </a:rPr>
              <a:t>Perikla</a:t>
            </a:r>
            <a:r>
              <a:rPr lang="vi-VN" sz="1800" dirty="0"/>
              <a:t>. U njegovo doba Atena je postala </a:t>
            </a:r>
            <a:r>
              <a:rPr lang="vi-VN" sz="1800" dirty="0">
                <a:hlinkClick r:id="rId12" tooltip="Demokracija"/>
              </a:rPr>
              <a:t>demokratska republika</a:t>
            </a:r>
            <a:r>
              <a:rPr lang="vi-VN" sz="1800" dirty="0"/>
              <a:t>. Bogatašima je nametnuo visoke poreze, a novac koristio za uređenje Atene, posebice Akropole. Tada su napravljena brojna veličanstvena dijela </a:t>
            </a:r>
            <a:r>
              <a:rPr lang="vi-VN" sz="1800" dirty="0">
                <a:hlinkClick r:id="rId13" tooltip="Grčka umjetnost"/>
              </a:rPr>
              <a:t>grčke umjetnosti</a:t>
            </a:r>
            <a:r>
              <a:rPr lang="vi-VN" sz="1800" dirty="0"/>
              <a:t>. Stoga se razdoblje vladavine Perikla naziva </a:t>
            </a:r>
            <a:r>
              <a:rPr lang="vi-VN" sz="1800" i="1" dirty="0"/>
              <a:t>zlatnim dobom</a:t>
            </a:r>
            <a:r>
              <a:rPr lang="vi-VN" sz="1800" dirty="0"/>
              <a:t> Atene. Tada su podignuti hramovi </a:t>
            </a:r>
            <a:r>
              <a:rPr lang="vi-VN" sz="1800" dirty="0">
                <a:hlinkClick r:id="rId14" tooltip="Partenon"/>
              </a:rPr>
              <a:t>Partenon</a:t>
            </a:r>
            <a:r>
              <a:rPr lang="vi-VN" sz="1800" dirty="0"/>
              <a:t>, Erehtejon, hram božice </a:t>
            </a:r>
            <a:r>
              <a:rPr lang="vi-VN" sz="1800" dirty="0">
                <a:hlinkClick r:id="rId15" tooltip="Nika"/>
              </a:rPr>
              <a:t>Nike</a:t>
            </a:r>
            <a:r>
              <a:rPr lang="vi-VN" sz="1800" dirty="0"/>
              <a:t> i svečani ulaz Propileje.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65265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75656" y="5445223"/>
            <a:ext cx="5832648" cy="288033"/>
          </a:xfrm>
        </p:spPr>
        <p:txBody>
          <a:bodyPr>
            <a:normAutofit fontScale="90000"/>
          </a:bodyPr>
          <a:lstStyle/>
          <a:p>
            <a:r>
              <a:rPr lang="hr-HR" sz="2800" b="1" dirty="0" err="1" smtClean="0"/>
              <a:t>Dionizijevo</a:t>
            </a:r>
            <a:r>
              <a:rPr lang="hr-HR" sz="2800" b="1" dirty="0" smtClean="0"/>
              <a:t>  kazalište</a:t>
            </a:r>
            <a:endParaRPr lang="hr-HR" sz="2800" b="1" dirty="0"/>
          </a:p>
        </p:txBody>
      </p:sp>
      <p:pic>
        <p:nvPicPr>
          <p:cNvPr id="4" name="Rezervirano mjesto sadržaja 3" descr="IMG_10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6782" y="1052736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80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err="1" smtClean="0"/>
              <a:t>Erehtej</a:t>
            </a:r>
            <a:endParaRPr lang="hr-HR" sz="2800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84177"/>
            <a:ext cx="5126699" cy="3845024"/>
          </a:xfrm>
        </p:spPr>
      </p:pic>
    </p:spTree>
    <p:extLst>
      <p:ext uri="{BB962C8B-B14F-4D97-AF65-F5344CB8AC3E}">
        <p14:creationId xmlns:p14="http://schemas.microsoft.com/office/powerpoint/2010/main" val="4037359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err="1" smtClean="0"/>
              <a:t>Propileji</a:t>
            </a:r>
            <a:endParaRPr lang="hr-HR" sz="2800" b="1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699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Arheološki muzej</a:t>
            </a:r>
            <a:endParaRPr lang="hr-HR" sz="2800" b="1" dirty="0"/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>
          <a:xfrm>
            <a:off x="755576" y="3573016"/>
            <a:ext cx="3741812" cy="288032"/>
          </a:xfrm>
        </p:spPr>
        <p:txBody>
          <a:bodyPr>
            <a:normAutofit fontScale="62500" lnSpcReduction="20000"/>
          </a:bodyPr>
          <a:lstStyle/>
          <a:p>
            <a:endParaRPr lang="hr-HR" dirty="0"/>
          </a:p>
        </p:txBody>
      </p:sp>
      <p:pic>
        <p:nvPicPr>
          <p:cNvPr id="10" name="Rezervirano mjesto sadržaja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8" name="Rezervirano mjesto teksta 7"/>
          <p:cNvSpPr>
            <a:spLocks noGrp="1"/>
          </p:cNvSpPr>
          <p:nvPr>
            <p:ph type="body" sz="quarter" idx="3"/>
          </p:nvPr>
        </p:nvSpPr>
        <p:spPr>
          <a:xfrm flipV="1">
            <a:off x="4572000" y="3573015"/>
            <a:ext cx="4114800" cy="72007"/>
          </a:xfrm>
        </p:spPr>
        <p:txBody>
          <a:bodyPr>
            <a:normAutofit fontScale="25000" lnSpcReduction="20000"/>
          </a:bodyPr>
          <a:lstStyle/>
          <a:p>
            <a:endParaRPr lang="hr-HR" dirty="0"/>
          </a:p>
        </p:txBody>
      </p:sp>
      <p:pic>
        <p:nvPicPr>
          <p:cNvPr id="11" name="Rezervirano mjesto sadržaja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4077233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/>
            </a:r>
            <a:br>
              <a:rPr lang="hr-HR" dirty="0" smtClean="0"/>
            </a:br>
            <a:r>
              <a:rPr lang="hr-HR" sz="3100" b="1" dirty="0" smtClean="0"/>
              <a:t>Arheološki muzej</a:t>
            </a:r>
            <a:endParaRPr lang="hr-HR" sz="3100" b="1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011538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Ručak</a:t>
            </a:r>
            <a:endParaRPr lang="hr-HR" sz="28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558862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Prijem kod gradonačelnika</a:t>
            </a:r>
            <a:endParaRPr lang="hr-HR" sz="2800" b="1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058612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Večera u Taverni</a:t>
            </a:r>
            <a:endParaRPr lang="hr-HR" sz="2800" b="1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9" name="Rezervirano mjesto sadržaja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686205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Večera</a:t>
            </a:r>
            <a:endParaRPr lang="hr-HR" sz="2800" b="1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9" name="Rezervirano mjesto sadržaja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175422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 smtClean="0"/>
              <a:t>Glavno jelo</a:t>
            </a:r>
            <a:endParaRPr lang="hr-HR" sz="24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018769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83768" y="4437112"/>
            <a:ext cx="4896544" cy="504056"/>
          </a:xfrm>
        </p:spPr>
        <p:txBody>
          <a:bodyPr>
            <a:noAutofit/>
          </a:bodyPr>
          <a:lstStyle/>
          <a:p>
            <a:pPr algn="ctr"/>
            <a:r>
              <a:rPr lang="hr-HR" sz="1600" dirty="0"/>
              <a:t>Hrvatski tim OŠ Julija </a:t>
            </a:r>
            <a:r>
              <a:rPr lang="hr-HR" sz="1600" dirty="0" err="1"/>
              <a:t>Kempfa</a:t>
            </a:r>
            <a:r>
              <a:rPr lang="hr-HR" sz="1600" dirty="0"/>
              <a:t>, Požega</a:t>
            </a:r>
            <a:br>
              <a:rPr lang="hr-HR" sz="1600" dirty="0"/>
            </a:br>
            <a:endParaRPr lang="hr-HR" sz="1600" dirty="0"/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760" y="612775"/>
            <a:ext cx="4866928" cy="3650196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39752" y="4725144"/>
            <a:ext cx="5659016" cy="1447056"/>
          </a:xfrm>
        </p:spPr>
        <p:txBody>
          <a:bodyPr>
            <a:noAutofit/>
          </a:bodyPr>
          <a:lstStyle/>
          <a:p>
            <a:r>
              <a:rPr lang="hr-HR" sz="1600" b="1" dirty="0" smtClean="0"/>
              <a:t>Ivan Franjić</a:t>
            </a:r>
            <a:r>
              <a:rPr lang="hr-HR" sz="1600" dirty="0" smtClean="0"/>
              <a:t>,učitelj povijesti,</a:t>
            </a:r>
          </a:p>
          <a:p>
            <a:r>
              <a:rPr lang="hr-HR" sz="1600" b="1" dirty="0" smtClean="0"/>
              <a:t>Marija </a:t>
            </a:r>
            <a:r>
              <a:rPr lang="hr-HR" sz="1600" b="1" dirty="0" err="1" smtClean="0"/>
              <a:t>Rabić</a:t>
            </a:r>
            <a:r>
              <a:rPr lang="hr-HR" sz="1600" dirty="0" smtClean="0"/>
              <a:t>, učiteljica razredne nastave,</a:t>
            </a:r>
          </a:p>
          <a:p>
            <a:r>
              <a:rPr lang="hr-HR" sz="1600" b="1" dirty="0" smtClean="0"/>
              <a:t>Nenad Kovačević</a:t>
            </a:r>
            <a:r>
              <a:rPr lang="hr-HR" sz="1600" dirty="0" smtClean="0"/>
              <a:t>, učitelj razredne nastave,</a:t>
            </a:r>
          </a:p>
          <a:p>
            <a:r>
              <a:rPr lang="hr-HR" sz="1600" b="1" dirty="0" smtClean="0"/>
              <a:t>Anita Ujević</a:t>
            </a:r>
            <a:r>
              <a:rPr lang="hr-HR" sz="1600" dirty="0" smtClean="0"/>
              <a:t>, učiteljica razredne nastave,</a:t>
            </a:r>
          </a:p>
          <a:p>
            <a:r>
              <a:rPr lang="hr-HR" sz="1600" b="1" dirty="0" smtClean="0"/>
              <a:t>Ninoslav </a:t>
            </a:r>
            <a:r>
              <a:rPr lang="hr-HR" sz="1600" b="1" dirty="0" err="1" smtClean="0"/>
              <a:t>Pirović</a:t>
            </a:r>
            <a:r>
              <a:rPr lang="hr-HR" sz="1600" dirty="0" smtClean="0"/>
              <a:t>, učitelj likovne kulture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1646768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b="1" dirty="0" smtClean="0"/>
              <a:t>Odlazak</a:t>
            </a:r>
            <a:endParaRPr lang="hr-HR" sz="28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719403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Odlazak iz Atene</a:t>
            </a:r>
            <a:endParaRPr lang="hr-HR" sz="28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563077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Povratak kući</a:t>
            </a:r>
            <a:endParaRPr lang="hr-HR" sz="28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793749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Panorama Atene</a:t>
            </a:r>
            <a:endParaRPr lang="hr-HR" sz="2800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02392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918648" cy="4106887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763688" y="5229200"/>
            <a:ext cx="5112568" cy="720080"/>
          </a:xfrm>
        </p:spPr>
        <p:txBody>
          <a:bodyPr>
            <a:normAutofit/>
          </a:bodyPr>
          <a:lstStyle/>
          <a:p>
            <a:endParaRPr lang="hr-HR" dirty="0" smtClean="0"/>
          </a:p>
        </p:txBody>
      </p:sp>
      <p:pic>
        <p:nvPicPr>
          <p:cNvPr id="4" name="Slika 3" descr="IMG_1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052736"/>
            <a:ext cx="537659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27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51410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08" y="5301208"/>
            <a:ext cx="7643192" cy="936104"/>
          </a:xfrm>
        </p:spPr>
        <p:txBody>
          <a:bodyPr>
            <a:normAutofit/>
          </a:bodyPr>
          <a:lstStyle/>
          <a:p>
            <a:r>
              <a:rPr lang="hr-HR" sz="2800" b="1" dirty="0" smtClean="0"/>
              <a:t>Arheološki muzej</a:t>
            </a:r>
            <a:endParaRPr lang="hr-HR" sz="2800" b="1" dirty="0"/>
          </a:p>
        </p:txBody>
      </p:sp>
      <p:pic>
        <p:nvPicPr>
          <p:cNvPr id="4" name="Rezervirano mjesto sadržaja 3" descr="IMG_10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124744"/>
            <a:ext cx="5420420" cy="4065315"/>
          </a:xfrm>
        </p:spPr>
      </p:pic>
    </p:spTree>
    <p:extLst>
      <p:ext uri="{BB962C8B-B14F-4D97-AF65-F5344CB8AC3E}">
        <p14:creationId xmlns:p14="http://schemas.microsoft.com/office/powerpoint/2010/main" val="7355375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47664" y="5373216"/>
            <a:ext cx="6910536" cy="720080"/>
          </a:xfrm>
        </p:spPr>
        <p:txBody>
          <a:bodyPr>
            <a:normAutofit/>
          </a:bodyPr>
          <a:lstStyle/>
          <a:p>
            <a:pPr algn="ctr"/>
            <a:r>
              <a:rPr lang="hr-HR" sz="2800" b="1" dirty="0" smtClean="0"/>
              <a:t>Zeusov hram</a:t>
            </a:r>
            <a:endParaRPr lang="hr-HR" sz="2800" b="1" dirty="0"/>
          </a:p>
        </p:txBody>
      </p:sp>
      <p:sp>
        <p:nvSpPr>
          <p:cNvPr id="9" name="Rezervirano mjesto teksta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Rezervirano mjesto sadržaja 4" descr="IMG_1050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l="18" r="18"/>
          <a:stretch>
            <a:fillRect/>
          </a:stretch>
        </p:blipFill>
        <p:spPr>
          <a:xfrm rot="5400000">
            <a:off x="2348829" y="1115667"/>
            <a:ext cx="5111959" cy="3833969"/>
          </a:xfrm>
        </p:spPr>
      </p:pic>
    </p:spTree>
    <p:extLst>
      <p:ext uri="{BB962C8B-B14F-4D97-AF65-F5344CB8AC3E}">
        <p14:creationId xmlns:p14="http://schemas.microsoft.com/office/powerpoint/2010/main" val="391539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571184" cy="724942"/>
          </a:xfrm>
        </p:spPr>
        <p:txBody>
          <a:bodyPr>
            <a:normAutofit/>
          </a:bodyPr>
          <a:lstStyle/>
          <a:p>
            <a:r>
              <a:rPr lang="hr-HR" sz="2800" b="1" dirty="0" smtClean="0"/>
              <a:t>Dio Partenona</a:t>
            </a:r>
            <a:endParaRPr lang="hr-HR" sz="2800" b="1" dirty="0"/>
          </a:p>
        </p:txBody>
      </p:sp>
      <p:pic>
        <p:nvPicPr>
          <p:cNvPr id="4" name="Rezervirano mjesto sadržaja 3" descr="IMG_1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1600200"/>
            <a:ext cx="5537588" cy="4153191"/>
          </a:xfrm>
        </p:spPr>
      </p:pic>
    </p:spTree>
    <p:extLst>
      <p:ext uri="{BB962C8B-B14F-4D97-AF65-F5344CB8AC3E}">
        <p14:creationId xmlns:p14="http://schemas.microsoft.com/office/powerpoint/2010/main" val="1606156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859216" cy="868958"/>
          </a:xfrm>
        </p:spPr>
        <p:txBody>
          <a:bodyPr>
            <a:normAutofit/>
          </a:bodyPr>
          <a:lstStyle/>
          <a:p>
            <a:r>
              <a:rPr lang="hr-HR" sz="2800" b="1" dirty="0" err="1" smtClean="0"/>
              <a:t>Propileji</a:t>
            </a:r>
            <a:endParaRPr lang="hr-HR" sz="2800" b="1" dirty="0"/>
          </a:p>
        </p:txBody>
      </p:sp>
      <p:pic>
        <p:nvPicPr>
          <p:cNvPr id="4" name="Rezervirano mjesto sadržaja 3" descr="IMG_10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600200"/>
            <a:ext cx="5393572" cy="4045179"/>
          </a:xfrm>
        </p:spPr>
      </p:pic>
    </p:spTree>
    <p:extLst>
      <p:ext uri="{BB962C8B-B14F-4D97-AF65-F5344CB8AC3E}">
        <p14:creationId xmlns:p14="http://schemas.microsoft.com/office/powerpoint/2010/main" val="1916350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Zračna luka Nikola Tesla Beograd</a:t>
            </a:r>
            <a:endParaRPr lang="hr-HR" sz="2800" b="1" dirty="0"/>
          </a:p>
        </p:txBody>
      </p:sp>
      <p:pic>
        <p:nvPicPr>
          <p:cNvPr id="6" name="Rezervirano mjesto slike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9" name="Rezervirano mjesto sadržaja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69270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787208" cy="868958"/>
          </a:xfrm>
        </p:spPr>
        <p:txBody>
          <a:bodyPr>
            <a:normAutofit/>
          </a:bodyPr>
          <a:lstStyle/>
          <a:p>
            <a:r>
              <a:rPr lang="hr-HR" sz="2800" b="1" dirty="0" smtClean="0"/>
              <a:t>Arheološki muzej</a:t>
            </a:r>
            <a:endParaRPr lang="hr-HR" sz="2800" b="1" dirty="0"/>
          </a:p>
        </p:txBody>
      </p:sp>
      <p:pic>
        <p:nvPicPr>
          <p:cNvPr id="6" name="Rezervirano mjesto sadržaja 5" descr="IMG_10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244" y="1600200"/>
            <a:ext cx="3395511" cy="4525963"/>
          </a:xfrm>
        </p:spPr>
      </p:pic>
    </p:spTree>
    <p:extLst>
      <p:ext uri="{BB962C8B-B14F-4D97-AF65-F5344CB8AC3E}">
        <p14:creationId xmlns:p14="http://schemas.microsoft.com/office/powerpoint/2010/main" val="2851794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/>
          <p:cNvSpPr>
            <a:spLocks noGrp="1"/>
          </p:cNvSpPr>
          <p:nvPr>
            <p:ph type="title"/>
          </p:nvPr>
        </p:nvSpPr>
        <p:spPr>
          <a:xfrm>
            <a:off x="2483769" y="4941168"/>
            <a:ext cx="396044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hr-HR" cap="none" dirty="0" err="1" smtClean="0"/>
              <a:t>Agora</a:t>
            </a:r>
            <a:r>
              <a:rPr lang="hr-HR" cap="none" dirty="0" smtClean="0"/>
              <a:t/>
            </a:r>
            <a:br>
              <a:rPr lang="hr-HR" cap="none" dirty="0" smtClean="0"/>
            </a:br>
            <a:r>
              <a:rPr lang="hr-HR" dirty="0" smtClean="0"/>
              <a:t/>
            </a:r>
            <a:br>
              <a:rPr lang="hr-HR" dirty="0" smtClean="0"/>
            </a:br>
            <a:endParaRPr lang="hr-HR" sz="3100" b="1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5"/>
            <a:r>
              <a:rPr lang="hr-HR" dirty="0" smtClean="0"/>
              <a:t>  </a:t>
            </a:r>
            <a:endParaRPr lang="hr-HR" dirty="0"/>
          </a:p>
        </p:txBody>
      </p:sp>
      <p:pic>
        <p:nvPicPr>
          <p:cNvPr id="4" name="Rezervirano mjesto sadržaja 3" descr="IMG_103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835696" y="692696"/>
            <a:ext cx="5602287" cy="4202113"/>
          </a:xfrm>
        </p:spPr>
      </p:pic>
    </p:spTree>
    <p:extLst>
      <p:ext uri="{BB962C8B-B14F-4D97-AF65-F5344CB8AC3E}">
        <p14:creationId xmlns:p14="http://schemas.microsoft.com/office/powerpoint/2010/main" val="2821870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08" y="620689"/>
            <a:ext cx="7808244" cy="936104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 descr="IMG_10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10668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41610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IMG_1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61986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0800000" flipV="1">
            <a:off x="1259632" y="4869160"/>
            <a:ext cx="7427168" cy="1224136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 descr="IMG_1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124744"/>
            <a:ext cx="5393573" cy="4045180"/>
          </a:xfrm>
        </p:spPr>
      </p:pic>
    </p:spTree>
    <p:extLst>
      <p:ext uri="{BB962C8B-B14F-4D97-AF65-F5344CB8AC3E}">
        <p14:creationId xmlns:p14="http://schemas.microsoft.com/office/powerpoint/2010/main" val="10386208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1331870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 descr="IMG_1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484784"/>
            <a:ext cx="5688631" cy="42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89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90523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01916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Vrlo ugodna vožnja zrakoplovom</a:t>
            </a:r>
            <a:endParaRPr lang="hr-HR" sz="2800" b="1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676800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" name="Rezervirano mjesto sadržaja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1" name="Rezervirano mjesto sadržaja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6021866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Šetnja gradom</a:t>
            </a:r>
            <a:endParaRPr lang="hr-HR" sz="2800" b="1" dirty="0"/>
          </a:p>
        </p:txBody>
      </p:sp>
      <p:pic>
        <p:nvPicPr>
          <p:cNvPr id="4" name="Rezervirano mjesto sadržaja 3" descr="IMG_10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919582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Posjet marini </a:t>
            </a:r>
            <a:r>
              <a:rPr lang="hr-HR" sz="2800" b="1" dirty="0" err="1" smtClean="0"/>
              <a:t>Pireji</a:t>
            </a:r>
            <a:endParaRPr lang="hr-HR" sz="2800" b="1" dirty="0"/>
          </a:p>
        </p:txBody>
      </p:sp>
      <p:pic>
        <p:nvPicPr>
          <p:cNvPr id="4" name="Rezervirano mjesto sadržaja 3" descr="IMG_10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407984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 descr="IMG_10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129216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Doručak na terasi hotela</a:t>
            </a:r>
            <a:endParaRPr lang="hr-HR" sz="2800" b="1" dirty="0"/>
          </a:p>
        </p:txBody>
      </p:sp>
      <p:pic>
        <p:nvPicPr>
          <p:cNvPr id="4" name="Rezervirano mjesto sadržaja 3" descr="IMG_10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117246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Razgledavanje grada turističkim autobusom</a:t>
            </a:r>
            <a:endParaRPr lang="hr-HR" sz="2800" b="1" dirty="0"/>
          </a:p>
        </p:txBody>
      </p:sp>
      <p:pic>
        <p:nvPicPr>
          <p:cNvPr id="4" name="Rezervirano mjesto sadržaja 3" descr="IMG_10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419341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Pogled na Atenu</a:t>
            </a:r>
            <a:endParaRPr lang="hr-HR" sz="2800" b="1" dirty="0"/>
          </a:p>
        </p:txBody>
      </p:sp>
      <p:pic>
        <p:nvPicPr>
          <p:cNvPr id="4" name="Rezervirano mjesto sadržaja 3" descr="IMG_10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702295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Galerija</a:t>
            </a:r>
            <a:endParaRPr lang="hr-HR" sz="2800" b="1" dirty="0"/>
          </a:p>
        </p:txBody>
      </p:sp>
      <p:pic>
        <p:nvPicPr>
          <p:cNvPr id="4" name="Rezervirano mjesto sadržaja 3" descr="IMG_1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326218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Arheološki muzej</a:t>
            </a:r>
            <a:endParaRPr lang="hr-HR" sz="2800" b="1" dirty="0"/>
          </a:p>
        </p:txBody>
      </p:sp>
      <p:pic>
        <p:nvPicPr>
          <p:cNvPr id="4" name="Rezervirano mjesto sadržaja 3" descr="IMG_11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903413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Raskoš zelenila </a:t>
            </a:r>
            <a:endParaRPr lang="hr-HR" sz="2800" b="1" dirty="0"/>
          </a:p>
        </p:txBody>
      </p:sp>
      <p:pic>
        <p:nvPicPr>
          <p:cNvPr id="4" name="Rezervirano mjesto sadržaja 3" descr="IMG_1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41290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Pogled sa 11.000 m </a:t>
            </a:r>
            <a:endParaRPr lang="hr-HR" sz="28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1988034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Kazalište</a:t>
            </a:r>
            <a:endParaRPr lang="hr-HR" sz="2800" b="1" dirty="0"/>
          </a:p>
        </p:txBody>
      </p:sp>
      <p:pic>
        <p:nvPicPr>
          <p:cNvPr id="4" name="Rezervirano mjesto sadržaja 3" descr="IMG_10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600200"/>
            <a:ext cx="5465580" cy="4099185"/>
          </a:xfrm>
        </p:spPr>
      </p:pic>
    </p:spTree>
    <p:extLst>
      <p:ext uri="{BB962C8B-B14F-4D97-AF65-F5344CB8AC3E}">
        <p14:creationId xmlns:p14="http://schemas.microsoft.com/office/powerpoint/2010/main" val="9528516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Kazalište</a:t>
            </a:r>
            <a:endParaRPr lang="hr-HR" sz="2800" b="1" dirty="0"/>
          </a:p>
        </p:txBody>
      </p:sp>
      <p:pic>
        <p:nvPicPr>
          <p:cNvPr id="4" name="Rezervirano mjesto sadržaja 3" descr="IMG_1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311837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Posjet Olimpijskom stadionu</a:t>
            </a:r>
            <a:endParaRPr lang="hr-HR" sz="2800" b="1" dirty="0"/>
          </a:p>
        </p:txBody>
      </p:sp>
      <p:pic>
        <p:nvPicPr>
          <p:cNvPr id="4" name="Rezervirano mjesto sadržaja 3" descr="IMG_1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003916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Olimpijski stadion</a:t>
            </a:r>
            <a:endParaRPr lang="hr-HR" sz="2800" b="1" dirty="0"/>
          </a:p>
        </p:txBody>
      </p:sp>
      <p:pic>
        <p:nvPicPr>
          <p:cNvPr id="4" name="Rezervirano mjesto sadržaja 3" descr="IMG_10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874617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IMG_10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194442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Odmor</a:t>
            </a:r>
            <a:endParaRPr lang="hr-HR" sz="2800" b="1" dirty="0"/>
          </a:p>
        </p:txBody>
      </p:sp>
      <p:pic>
        <p:nvPicPr>
          <p:cNvPr id="4" name="Rezervirano mjesto sadržaja 3" descr="IMG_1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721639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Ulica trgovina</a:t>
            </a:r>
            <a:endParaRPr lang="hr-HR" sz="2800" b="1" dirty="0"/>
          </a:p>
        </p:txBody>
      </p:sp>
      <p:pic>
        <p:nvPicPr>
          <p:cNvPr id="6" name="Rezervirano mjesto sadržaja 5" descr="IMG_11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108468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800" b="1" dirty="0" smtClean="0"/>
              <a:t>Prodavaonice u Ateni</a:t>
            </a:r>
            <a:endParaRPr lang="hr-HR" sz="2800" b="1" dirty="0"/>
          </a:p>
        </p:txBody>
      </p:sp>
      <p:pic>
        <p:nvPicPr>
          <p:cNvPr id="4" name="Rezervirano mjesto sadržaja 3" descr="IMG_1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196752"/>
            <a:ext cx="5007703" cy="3755777"/>
          </a:xfrm>
        </p:spPr>
      </p:pic>
    </p:spTree>
    <p:extLst>
      <p:ext uri="{BB962C8B-B14F-4D97-AF65-F5344CB8AC3E}">
        <p14:creationId xmlns:p14="http://schemas.microsoft.com/office/powerpoint/2010/main" val="4753572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Ulaz u crkvu</a:t>
            </a:r>
            <a:endParaRPr lang="hr-HR" sz="28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IMG_1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484784"/>
            <a:ext cx="6035675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409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Atena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  <a:hlinkClick r:id="rId2" tooltip="Grčki jezik"/>
              </a:rPr>
              <a:t>grč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Αθήνα, </a:t>
            </a:r>
            <a:r>
              <a:rPr lang="hr-HR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Athina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je glavni grad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  <a:hlinkClick r:id="rId3" tooltip="Grčka"/>
              </a:rPr>
              <a:t>Grčke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 jedan od najpoznatijih gradova u svijetu. Današnja Atena je moderan i velik grad. </a:t>
            </a:r>
            <a:r>
              <a:rPr lang="hr-HR" sz="2800" dirty="0" err="1" smtClean="0">
                <a:latin typeface="Arial" panose="020B0604020202020204" pitchFamily="34" charset="0"/>
                <a:cs typeface="Arial" panose="020B0604020202020204" pitchFamily="34" charset="0"/>
                <a:hlinkClick r:id="rId4" tooltip="2004"/>
              </a:rPr>
              <a:t>2004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je imala </a:t>
            </a:r>
            <a:r>
              <a:rPr lang="hr-H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745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r-H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514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stanovnika. Antička Atena je bila moćan grad-država i poznati centar edukacije i znanosti. Nazvana je po božici iz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  <a:hlinkClick r:id="rId5" tooltip="Grčka mitologija"/>
              </a:rPr>
              <a:t>grčke mitologije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  <a:hlinkClick r:id="rId6" tooltip="Atena (mitologija)"/>
              </a:rPr>
              <a:t>Ateni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Atena se često naziva kolijevkom zapadne civilizacije zbog svojih kulturnih doprinosa tijekom 5. i 4. stoljeća prije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  <a:hlinkClick r:id="rId7" tooltip="Krist"/>
              </a:rPr>
              <a:t>Krista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Iz tog razdoblja u Ateni je ostalo mnogo antičkih zgrada, umjetničkih djela </a:t>
            </a:r>
            <a:r>
              <a:rPr lang="hr-H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itd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Najpoznatija je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  <a:hlinkClick r:id="rId8" tooltip="Akropola"/>
              </a:rPr>
              <a:t>Akropola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koja je priznata kao jedna od najboljih </a:t>
            </a:r>
            <a:r>
              <a:rPr lang="hr-HR" sz="2800" dirty="0" smtClean="0">
                <a:latin typeface="+mj-lt"/>
              </a:rPr>
              <a:t>primjera klasične grčke umjetnosti i arhitekture.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30814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Pogled na Grčku </a:t>
            </a:r>
            <a:endParaRPr lang="hr-HR" sz="28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2104302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2400" b="1" dirty="0" smtClean="0"/>
              <a:t>Propileje</a:t>
            </a:r>
          </a:p>
          <a:p>
            <a:r>
              <a:rPr lang="vi-VN" sz="2400" dirty="0" smtClean="0"/>
              <a:t>Propileje su široko stubište između dva zida. U podnožju stubišta stajalo je šest dorskih stupova povezanih gredama. Vrh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stubišta</a:t>
            </a:r>
            <a:r>
              <a:rPr lang="vi-VN" sz="2400" dirty="0" smtClean="0"/>
              <a:t> završavao je visokim zidom u kojem je bio prolaz širok koliko i središnji dio stepeništa.</a:t>
            </a:r>
          </a:p>
          <a:p>
            <a:r>
              <a:rPr lang="vi-VN" sz="2400" dirty="0" smtClean="0"/>
              <a:t>Svaki je grad imao i jedan trg - </a:t>
            </a:r>
            <a:r>
              <a:rPr lang="vi-VN" sz="2400" dirty="0" smtClean="0">
                <a:hlinkClick r:id="rId2" tooltip="Agora"/>
              </a:rPr>
              <a:t>agoru</a:t>
            </a:r>
            <a:r>
              <a:rPr lang="vi-VN" sz="2400" dirty="0" smtClean="0"/>
              <a:t> - koji je služio za trgovačke djelatnosti, skupove, bio je administrativni i društveni centar. U agori se odvijao svakodnevni život.</a:t>
            </a:r>
          </a:p>
          <a:p>
            <a:endParaRPr lang="hr-HR" sz="2400" dirty="0" smtClean="0"/>
          </a:p>
          <a:p>
            <a:endParaRPr lang="hr-HR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490066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4525963"/>
          </a:xfrm>
        </p:spPr>
        <p:txBody>
          <a:bodyPr>
            <a:normAutofit fontScale="47500" lnSpcReduction="20000"/>
          </a:bodyPr>
          <a:lstStyle/>
          <a:p>
            <a:r>
              <a:rPr lang="vi-VN" sz="4200" b="1" dirty="0" smtClean="0"/>
              <a:t>Partenon</a:t>
            </a:r>
          </a:p>
          <a:p>
            <a:pPr>
              <a:buNone/>
            </a:pPr>
            <a:r>
              <a:rPr lang="hr-HR" sz="4200" dirty="0" smtClean="0"/>
              <a:t>        </a:t>
            </a:r>
            <a:r>
              <a:rPr lang="vi-VN" sz="4200" dirty="0" smtClean="0"/>
              <a:t>Partenon se nalazio na visoravni visokoj oko 70 m. Predstavlja glavni naglasak čitavog arhitektonskog sklopa. Vidi se iz velike udaljenosti, ali se gubi penjanjem na akropolu i ponovo se pojavljuje stupanjem pred njega. Ulaz se nalazi s druge strane pa ga je cijelog potrebno obići. Partenon je uzdužna građevina podjeljena na dva dijela cele i opistodoma. U predvorju Partenona nalazi se niski reljef koji </a:t>
            </a:r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prikazuje </a:t>
            </a:r>
            <a:r>
              <a:rPr lang="vi-VN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panatenejske</a:t>
            </a:r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svečanosti. Taj reljef izradili su </a:t>
            </a:r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  <a:hlinkClick r:id="rId2" tooltip="Fidija"/>
              </a:rPr>
              <a:t>Fidija</a:t>
            </a:r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i njegovi </a:t>
            </a:r>
            <a:r>
              <a:rPr lang="vi-VN" sz="4200" dirty="0" smtClean="0"/>
              <a:t>učenici između 440. i 437. g. pr. Kr.</a:t>
            </a:r>
          </a:p>
          <a:p>
            <a:r>
              <a:rPr lang="vi-VN" sz="4200" b="1" dirty="0" smtClean="0"/>
              <a:t>Erehtejon</a:t>
            </a:r>
          </a:p>
          <a:p>
            <a:pPr>
              <a:buNone/>
            </a:pPr>
            <a:r>
              <a:rPr lang="hr-HR" sz="4200" dirty="0" smtClean="0"/>
              <a:t>        </a:t>
            </a:r>
            <a:r>
              <a:rPr lang="vi-VN" sz="4200" dirty="0" smtClean="0"/>
              <a:t>Erehtejon je sagrađen oko 421 g. pr. Kr. Hram je bio podjeljen na nekoliko razina zbog kosog nagiba terena. Razine su spojene stepenicama. Razlika u visini između svetišta Atene i nekih drugih dijelova hrana bila je i do 3m. Taj hram nije bio pravilnog oblika kao većina drugih hramova. U Erehtejonu nalazilo se svetište </a:t>
            </a:r>
            <a:r>
              <a:rPr lang="vi-VN" sz="4200" dirty="0" smtClean="0">
                <a:hlinkClick r:id="rId3" tooltip="Atena (mitologija)"/>
              </a:rPr>
              <a:t>Atene</a:t>
            </a:r>
            <a:r>
              <a:rPr lang="vi-VN" sz="4200" dirty="0" smtClean="0"/>
              <a:t>, </a:t>
            </a:r>
            <a:r>
              <a:rPr lang="vi-VN" sz="4200" dirty="0" smtClean="0">
                <a:hlinkClick r:id="rId4" tooltip="Posejdon"/>
              </a:rPr>
              <a:t>Posejdona</a:t>
            </a:r>
            <a:r>
              <a:rPr lang="vi-VN" sz="4200" dirty="0" smtClean="0"/>
              <a:t> i </a:t>
            </a:r>
            <a:r>
              <a:rPr lang="vi-VN" sz="4200" dirty="0" smtClean="0">
                <a:hlinkClick r:id="rId5" tooltip="Erehtej"/>
              </a:rPr>
              <a:t>Erehteja</a:t>
            </a:r>
            <a:r>
              <a:rPr lang="vi-VN" sz="4200" dirty="0" smtClean="0"/>
              <a:t>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632848" cy="202034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25000" lnSpcReduction="20000"/>
          </a:bodyPr>
          <a:lstStyle/>
          <a:p>
            <a:r>
              <a:rPr lang="hr-HR" sz="8000" b="1" dirty="0" smtClean="0"/>
              <a:t>Kulturni život</a:t>
            </a:r>
          </a:p>
          <a:p>
            <a:r>
              <a:rPr lang="hr-HR" sz="8000" dirty="0" smtClean="0"/>
              <a:t>U Ateni se nalazi velik broj različitih škola i univerzitet. Atenski univerzitet je osnovan </a:t>
            </a:r>
            <a:r>
              <a:rPr lang="hr-HR" sz="8000" dirty="0" err="1" smtClean="0"/>
              <a:t>1837</a:t>
            </a:r>
            <a:r>
              <a:rPr lang="hr-HR" sz="8000" dirty="0" smtClean="0"/>
              <a:t>. godine a u samom gradu se nalazi nekoliko visokih škola kao i jedna tehnička visoka škola. U gradu postoji i specijalna škola za arheološka istraživanja. Grčko nacionalno kazalište je vrlo poznato u </a:t>
            </a:r>
            <a:r>
              <a:rPr lang="hr-HR" sz="8000" dirty="0" err="1" smtClean="0"/>
              <a:t>izvodjenju</a:t>
            </a:r>
            <a:r>
              <a:rPr lang="hr-HR" sz="8000" dirty="0" smtClean="0"/>
              <a:t> antičkih drama i opera. Osim toga postoji i dosta muzeja kao i kolekcija iz antičkog doba. Atenski festival je kulturna manifestacija koja traje od </a:t>
            </a:r>
            <a:r>
              <a:rPr lang="hr-HR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sredine</a:t>
            </a:r>
            <a:r>
              <a:rPr lang="hr-HR" sz="8000" dirty="0" smtClean="0"/>
              <a:t> siječnja do sredine rujna sa programom koji je protkan glazbom ali i modernim i antičkim kazališnim predstavama.</a:t>
            </a:r>
          </a:p>
          <a:p>
            <a:r>
              <a:rPr lang="hr-HR" sz="8000" b="1" dirty="0" smtClean="0"/>
              <a:t>Transport</a:t>
            </a:r>
          </a:p>
          <a:p>
            <a:pPr>
              <a:buNone/>
            </a:pPr>
            <a:r>
              <a:rPr lang="hr-HR" sz="8000" dirty="0" smtClean="0"/>
              <a:t>      Javni saobraćaj u Ateni se sastoji od autobusa, metroa, tramvaja kao i željeznice. Krajem </a:t>
            </a:r>
            <a:r>
              <a:rPr lang="hr-HR" sz="8000" dirty="0" err="1" smtClean="0"/>
              <a:t>90</a:t>
            </a:r>
            <a:r>
              <a:rPr lang="hr-HR" sz="8000" dirty="0" smtClean="0"/>
              <a:t>-tih godina prošlog stoljeća su </a:t>
            </a:r>
            <a:r>
              <a:rPr lang="hr-HR" sz="8000" dirty="0" err="1" smtClean="0"/>
              <a:t>izgradjene</a:t>
            </a:r>
            <a:r>
              <a:rPr lang="hr-HR" sz="8000" dirty="0" smtClean="0"/>
              <a:t> nove linije podzemne željeznice koje su puštene u promet </a:t>
            </a:r>
            <a:r>
              <a:rPr lang="hr-HR" sz="8000" dirty="0" err="1" smtClean="0"/>
              <a:t>2000</a:t>
            </a:r>
            <a:r>
              <a:rPr lang="hr-HR" sz="8000" dirty="0" smtClean="0"/>
              <a:t>. godine. Duljina svih linija metroa u Ateni je oko </a:t>
            </a:r>
            <a:r>
              <a:rPr lang="hr-HR" sz="8000" dirty="0" err="1" smtClean="0"/>
              <a:t>91</a:t>
            </a:r>
            <a:r>
              <a:rPr lang="hr-HR" sz="8000" dirty="0" smtClean="0"/>
              <a:t> km.</a:t>
            </a:r>
          </a:p>
          <a:p>
            <a:r>
              <a:rPr lang="hr-HR" sz="8000" dirty="0" smtClean="0">
                <a:hlinkClick r:id="rId2" tooltip="Zračna luka"/>
              </a:rPr>
              <a:t>Zračna luka</a:t>
            </a:r>
            <a:r>
              <a:rPr lang="hr-HR" sz="8000" dirty="0" smtClean="0"/>
              <a:t> </a:t>
            </a:r>
            <a:r>
              <a:rPr lang="hr-HR" sz="8000" dirty="0" err="1" smtClean="0"/>
              <a:t>Elefthérios</a:t>
            </a:r>
            <a:r>
              <a:rPr lang="hr-HR" sz="8000" dirty="0" smtClean="0"/>
              <a:t> </a:t>
            </a:r>
            <a:r>
              <a:rPr lang="hr-HR" sz="8000" dirty="0" err="1" smtClean="0"/>
              <a:t>Venizélos</a:t>
            </a:r>
            <a:r>
              <a:rPr lang="hr-HR" sz="8000" dirty="0" smtClean="0"/>
              <a:t> je smještena istočno od grada, nekih </a:t>
            </a:r>
            <a:r>
              <a:rPr lang="hr-HR" sz="8000" dirty="0" err="1" smtClean="0"/>
              <a:t>45</a:t>
            </a:r>
            <a:r>
              <a:rPr lang="hr-HR" sz="8000" dirty="0" smtClean="0"/>
              <a:t> minuta vožnje automobilom. Zračna luka je dobila ime po </a:t>
            </a:r>
            <a:r>
              <a:rPr lang="hr-HR" sz="8000" dirty="0" err="1" smtClean="0"/>
              <a:t>Elefthériosu</a:t>
            </a:r>
            <a:r>
              <a:rPr lang="hr-HR" sz="8000" dirty="0" smtClean="0"/>
              <a:t> </a:t>
            </a:r>
            <a:r>
              <a:rPr lang="hr-HR" sz="8000" dirty="0" err="1" smtClean="0"/>
              <a:t>Venizélosu</a:t>
            </a:r>
            <a:r>
              <a:rPr lang="hr-HR" sz="8000" dirty="0" smtClean="0"/>
              <a:t> najvažnijem grčkom političaru u periodu od </a:t>
            </a:r>
            <a:r>
              <a:rPr lang="hr-HR" sz="8000" dirty="0" err="1" smtClean="0"/>
              <a:t>1910</a:t>
            </a:r>
            <a:r>
              <a:rPr lang="hr-HR" sz="8000" dirty="0" smtClean="0"/>
              <a:t>. do </a:t>
            </a:r>
            <a:r>
              <a:rPr lang="hr-HR" sz="8000" dirty="0" err="1" smtClean="0"/>
              <a:t>1933</a:t>
            </a:r>
            <a:r>
              <a:rPr lang="hr-HR" sz="8000" dirty="0" smtClean="0"/>
              <a:t>. godine.</a:t>
            </a:r>
          </a:p>
          <a:p>
            <a:endParaRPr lang="hr-HR" dirty="0" smtClean="0"/>
          </a:p>
          <a:p>
            <a:r>
              <a:rPr lang="hr-HR" sz="6200" dirty="0" smtClean="0"/>
              <a:t/>
            </a:r>
            <a:br>
              <a:rPr lang="hr-HR" sz="6200" dirty="0" smtClean="0"/>
            </a:br>
            <a:endParaRPr lang="hr-HR" sz="6200" dirty="0" smtClean="0"/>
          </a:p>
          <a:p>
            <a:endParaRPr lang="vi-VN" b="1" dirty="0" smtClean="0"/>
          </a:p>
          <a:p>
            <a:endParaRPr lang="hr-HR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sz="2800" b="1" dirty="0" smtClean="0"/>
              <a:t>Turizam</a:t>
            </a:r>
          </a:p>
          <a:p>
            <a:pPr>
              <a:buNone/>
            </a:pPr>
            <a:r>
              <a:rPr lang="hr-HR" sz="2800" dirty="0" smtClean="0"/>
              <a:t>    U Atenu dolaze mnogi turisti da bi se divili ostacima antičke kulture, ali i u kupovinu, kušanje grčkih kulinarskih specijaliteta kao i uživanju u grčkoj narodnoj glazbi. U samom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gradu</a:t>
            </a:r>
            <a:r>
              <a:rPr lang="hr-HR" sz="2800" dirty="0" smtClean="0"/>
              <a:t> su održane </a:t>
            </a:r>
            <a:r>
              <a:rPr lang="hr-HR" sz="2800" dirty="0" smtClean="0">
                <a:hlinkClick r:id="rId2" tooltip="I. Olimpijske igre - Atena 1896."/>
              </a:rPr>
              <a:t>prve Olimpijske igre</a:t>
            </a:r>
            <a:r>
              <a:rPr lang="hr-HR" sz="2800" dirty="0" smtClean="0"/>
              <a:t> modernog doba </a:t>
            </a:r>
            <a:r>
              <a:rPr lang="hr-HR" sz="2800" dirty="0" err="1" smtClean="0"/>
              <a:t>1896</a:t>
            </a:r>
            <a:r>
              <a:rPr lang="hr-HR" sz="2800" dirty="0" smtClean="0"/>
              <a:t>. godine ali i </a:t>
            </a:r>
            <a:r>
              <a:rPr lang="hr-HR" sz="2800" dirty="0" err="1" smtClean="0">
                <a:hlinkClick r:id="rId3" tooltip="XXVIII. Olimpijske igre - Atena 2004"/>
              </a:rPr>
              <a:t>XXVIII</a:t>
            </a:r>
            <a:r>
              <a:rPr lang="hr-HR" sz="2800" dirty="0" smtClean="0">
                <a:hlinkClick r:id="rId3" tooltip="XXVIII. Olimpijske igre - Atena 2004"/>
              </a:rPr>
              <a:t>. Olimpijske igre</a:t>
            </a:r>
            <a:r>
              <a:rPr lang="hr-HR" sz="2800" dirty="0" smtClean="0"/>
              <a:t> </a:t>
            </a:r>
            <a:r>
              <a:rPr lang="hr-HR" sz="2800" dirty="0" err="1" smtClean="0"/>
              <a:t>2004</a:t>
            </a:r>
            <a:r>
              <a:rPr lang="hr-HR" sz="2800" dirty="0" smtClean="0"/>
              <a:t>. godine. Turizam je vrlo bitan izvor zarade grčkog glavnog grada. Nekih </a:t>
            </a:r>
            <a:r>
              <a:rPr lang="hr-HR" sz="2800" dirty="0" err="1" smtClean="0"/>
              <a:t>10</a:t>
            </a:r>
            <a:r>
              <a:rPr lang="hr-HR" sz="2800" dirty="0" smtClean="0"/>
              <a:t> km jugozapadno od Atene je </a:t>
            </a:r>
            <a:r>
              <a:rPr lang="hr-HR" sz="2800" dirty="0" err="1" smtClean="0"/>
              <a:t>smjesten</a:t>
            </a:r>
            <a:r>
              <a:rPr lang="hr-HR" sz="2800" dirty="0" smtClean="0"/>
              <a:t> </a:t>
            </a:r>
            <a:r>
              <a:rPr lang="hr-HR" sz="2800" dirty="0" smtClean="0">
                <a:hlinkClick r:id="rId4" tooltip="Pirej"/>
              </a:rPr>
              <a:t>Pirej</a:t>
            </a:r>
            <a:r>
              <a:rPr lang="hr-HR" sz="2800" dirty="0" smtClean="0"/>
              <a:t>, koji je srastao sa Atenom, poznat po najvećoj putničkoj luci u Europi iz koje </a:t>
            </a:r>
            <a:r>
              <a:rPr lang="hr-HR" sz="2800" dirty="0" err="1" smtClean="0"/>
              <a:t>ispolvljavaju</a:t>
            </a:r>
            <a:r>
              <a:rPr lang="hr-HR" sz="2800" dirty="0" smtClean="0"/>
              <a:t> brodovi prema većini grčkih otoka ali i po filmu </a:t>
            </a:r>
            <a:r>
              <a:rPr lang="hr-HR" sz="2800" dirty="0" smtClean="0">
                <a:hlinkClick r:id="rId5" tooltip="Djeca Pireja (stranica ne postoji)"/>
              </a:rPr>
              <a:t>Djeca Pireja</a:t>
            </a:r>
            <a:r>
              <a:rPr lang="hr-HR" sz="2800" dirty="0" smtClean="0"/>
              <a:t>.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/>
              <a:t>Panoramsko razgledanje grada</a:t>
            </a:r>
            <a:endParaRPr lang="hr-HR" sz="2800" dirty="0"/>
          </a:p>
        </p:txBody>
      </p:sp>
      <p:pic>
        <p:nvPicPr>
          <p:cNvPr id="11" name="Rezervirano mjesto sadržaja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5" name="Rezervirano mjesto sadržaja 1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4175518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Panoramsko razgledanje grada</a:t>
            </a:r>
            <a:endParaRPr lang="hr-HR" sz="2800" b="1" dirty="0"/>
          </a:p>
        </p:txBody>
      </p:sp>
      <p:pic>
        <p:nvPicPr>
          <p:cNvPr id="11" name="Rezervirano mjesto sadržaja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13" name="Rezervirano mjesto sadržaja 1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90368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83568" y="1196752"/>
            <a:ext cx="8003232" cy="5184576"/>
          </a:xfrm>
        </p:spPr>
        <p:txBody>
          <a:bodyPr>
            <a:normAutofit fontScale="55000" lnSpcReduction="20000"/>
          </a:bodyPr>
          <a:lstStyle/>
          <a:p>
            <a:r>
              <a:rPr lang="vi-VN" sz="4400" b="1" dirty="0" smtClean="0"/>
              <a:t>Klima</a:t>
            </a:r>
          </a:p>
          <a:p>
            <a:r>
              <a:rPr lang="vi-VN" sz="4400" dirty="0" smtClean="0"/>
              <a:t>U Ateni vlada </a:t>
            </a:r>
            <a:r>
              <a:rPr lang="vi-VN" sz="4400" dirty="0" smtClean="0">
                <a:hlinkClick r:id="rId2" tooltip="Suha klima"/>
              </a:rPr>
              <a:t>vruća stepska klima</a:t>
            </a:r>
            <a:r>
              <a:rPr lang="vi-VN" sz="4400" dirty="0" smtClean="0"/>
              <a:t> (</a:t>
            </a:r>
            <a:r>
              <a:rPr lang="vi-VN" sz="4400" dirty="0" smtClean="0">
                <a:hlinkClick r:id="rId3" tooltip="Köppenova klasifikacija klime"/>
              </a:rPr>
              <a:t>Köppenova klasifikacija klime</a:t>
            </a:r>
            <a:r>
              <a:rPr lang="vi-VN" sz="4400" dirty="0" smtClean="0"/>
              <a:t>: </a:t>
            </a:r>
            <a:r>
              <a:rPr lang="vi-VN" sz="4400" i="1" dirty="0" smtClean="0"/>
              <a:t>BSh</a:t>
            </a:r>
            <a:r>
              <a:rPr lang="vi-VN" sz="4400" dirty="0" smtClean="0"/>
              <a:t>) s velikim padalinama između polovine listopada do polovine travnja. Ako postoje padaline tijekom ljeta, one su rijetke i</a:t>
            </a:r>
            <a:r>
              <a:rPr lang="hr-HR" sz="4400" dirty="0" smtClean="0"/>
              <a:t> </a:t>
            </a:r>
            <a:r>
              <a:rPr lang="vi-VN" sz="4400" dirty="0" smtClean="0"/>
              <a:t>u obliku su kratkotrajnog pljuska.</a:t>
            </a:r>
          </a:p>
          <a:p>
            <a:r>
              <a:rPr lang="vi-VN" sz="4400" dirty="0" smtClean="0"/>
              <a:t>Proljeće i jesen se smatraju idealnim sezonama za razgledavanje grada i za sve druge aktivnosti vani. Ljeta mogu biti iznimno topla. Prosječna najviša dnevna temperatura u srpnju je 33,5 °C.</a:t>
            </a:r>
          </a:p>
          <a:p>
            <a:r>
              <a:rPr lang="vi-VN" sz="4400" dirty="0" smtClean="0"/>
              <a:t>Najviša dnevna temperatura je bila 48 °C u predgrađu Atene, u Elefsina, a najniža je bila -5,8 °C u Nea Philadelphiji. Tijekom mećave koja je bila u veljači 2004. godine, najgore mećave koja je zadesila grad, temperatura je</a:t>
            </a:r>
            <a:r>
              <a:rPr lang="hr-HR" sz="4400" dirty="0" smtClean="0"/>
              <a:t> </a:t>
            </a:r>
            <a:r>
              <a:rPr lang="vi-VN" sz="4400" dirty="0" smtClean="0"/>
              <a:t>pala i na -7,9 °C.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800" b="1" dirty="0" smtClean="0"/>
              <a:t>                               Hvala na pažnji!</a:t>
            </a:r>
            <a:endParaRPr lang="hr-HR" sz="2800" b="1" dirty="0"/>
          </a:p>
        </p:txBody>
      </p:sp>
    </p:spTree>
    <p:extLst>
      <p:ext uri="{BB962C8B-B14F-4D97-AF65-F5344CB8AC3E}">
        <p14:creationId xmlns:p14="http://schemas.microsoft.com/office/powerpoint/2010/main" val="32018877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2811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/>
              <a:t>Zračna luka Atena</a:t>
            </a:r>
            <a:endParaRPr lang="hr-HR" sz="28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136278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b="1" dirty="0" smtClean="0"/>
              <a:t>Dolazak ispred </a:t>
            </a:r>
            <a:r>
              <a:rPr lang="hr-HR" sz="2800" b="1" dirty="0" err="1" smtClean="0"/>
              <a:t>metroa</a:t>
            </a:r>
            <a:endParaRPr lang="hr-HR" sz="28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0" name="Rezervirano mjesto sadržaja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159842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</TotalTime>
  <Words>1075</Words>
  <Application>Microsoft Office PowerPoint</Application>
  <PresentationFormat>Prikaz na zaslonu (4:3)</PresentationFormat>
  <Paragraphs>92</Paragraphs>
  <Slides>78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78</vt:i4>
      </vt:variant>
    </vt:vector>
  </HeadingPairs>
  <TitlesOfParts>
    <vt:vector size="79" baseType="lpstr">
      <vt:lpstr>Office tema</vt:lpstr>
      <vt:lpstr> Comenius Project 2013. – 2015.g.</vt:lpstr>
      <vt:lpstr> </vt:lpstr>
      <vt:lpstr>Hrvatski tim OŠ Julija Kempfa, Požega </vt:lpstr>
      <vt:lpstr>Zračna luka Nikola Tesla Beograd</vt:lpstr>
      <vt:lpstr>Vrlo ugodna vožnja zrakoplovom</vt:lpstr>
      <vt:lpstr>Pogled sa 11.000 m </vt:lpstr>
      <vt:lpstr>Pogled na Grčku </vt:lpstr>
      <vt:lpstr>Zračna luka Atena</vt:lpstr>
      <vt:lpstr>Dolazak ispred metroa</vt:lpstr>
      <vt:lpstr>Vožnja u metroom</vt:lpstr>
      <vt:lpstr>Metro</vt:lpstr>
      <vt:lpstr>Ulice Atene</vt:lpstr>
      <vt:lpstr>Večera u hotelu</vt:lpstr>
      <vt:lpstr>Posjet školi </vt:lpstr>
      <vt:lpstr>Posjet školi </vt:lpstr>
      <vt:lpstr>Nastup učenika</vt:lpstr>
      <vt:lpstr>Panoi</vt:lpstr>
      <vt:lpstr>Radionice</vt:lpstr>
      <vt:lpstr>PowerPointova prezentacija</vt:lpstr>
      <vt:lpstr>Dionizijevo  kazalište</vt:lpstr>
      <vt:lpstr>Erehtej</vt:lpstr>
      <vt:lpstr>Propileji</vt:lpstr>
      <vt:lpstr>Arheološki muzej</vt:lpstr>
      <vt:lpstr> Arheološki muzej</vt:lpstr>
      <vt:lpstr>Ručak</vt:lpstr>
      <vt:lpstr>Prijem kod gradonačelnika</vt:lpstr>
      <vt:lpstr>Večera u Taverni</vt:lpstr>
      <vt:lpstr>Večera</vt:lpstr>
      <vt:lpstr>Glavno jelo</vt:lpstr>
      <vt:lpstr>Odlazak</vt:lpstr>
      <vt:lpstr>Odlazak iz Atene</vt:lpstr>
      <vt:lpstr>Povratak kući</vt:lpstr>
      <vt:lpstr>Panorama Atene</vt:lpstr>
      <vt:lpstr>            </vt:lpstr>
      <vt:lpstr>PowerPointova prezentacija</vt:lpstr>
      <vt:lpstr>Arheološki muzej</vt:lpstr>
      <vt:lpstr>Zeusov hram</vt:lpstr>
      <vt:lpstr>Dio Partenona</vt:lpstr>
      <vt:lpstr>Propileji</vt:lpstr>
      <vt:lpstr>Arheološki muzej</vt:lpstr>
      <vt:lpstr>Agora 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Šetnja gradom</vt:lpstr>
      <vt:lpstr>Posjet marini Pireji</vt:lpstr>
      <vt:lpstr>PowerPointova prezentacija</vt:lpstr>
      <vt:lpstr>Doručak na terasi hotela</vt:lpstr>
      <vt:lpstr>Razgledavanje grada turističkim autobusom</vt:lpstr>
      <vt:lpstr>Pogled na Atenu</vt:lpstr>
      <vt:lpstr>Galerija</vt:lpstr>
      <vt:lpstr>Arheološki muzej</vt:lpstr>
      <vt:lpstr>Raskoš zelenila </vt:lpstr>
      <vt:lpstr>Kazalište</vt:lpstr>
      <vt:lpstr>Kazalište</vt:lpstr>
      <vt:lpstr>Posjet Olimpijskom stadionu</vt:lpstr>
      <vt:lpstr>Olimpijski stadion</vt:lpstr>
      <vt:lpstr>PowerPointova prezentacija</vt:lpstr>
      <vt:lpstr>Odmor</vt:lpstr>
      <vt:lpstr>Ulica trgovina</vt:lpstr>
      <vt:lpstr>Prodavaonice u Ateni</vt:lpstr>
      <vt:lpstr>Ulaz u crkvu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Panoramsko razgledanje grada</vt:lpstr>
      <vt:lpstr>Panoramsko razgledanje grada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ATENA  27. travnja do 03. svibnja 2015.g.</dc:title>
  <dc:creator>Marija</dc:creator>
  <cp:lastModifiedBy>Ivan</cp:lastModifiedBy>
  <cp:revision>44</cp:revision>
  <dcterms:created xsi:type="dcterms:W3CDTF">2015-05-08T05:50:29Z</dcterms:created>
  <dcterms:modified xsi:type="dcterms:W3CDTF">2015-05-10T11:58:13Z</dcterms:modified>
</cp:coreProperties>
</file>